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95" r:id="rId2"/>
    <p:sldId id="309" r:id="rId3"/>
    <p:sldId id="302" r:id="rId4"/>
    <p:sldId id="308" r:id="rId5"/>
    <p:sldId id="277" r:id="rId6"/>
    <p:sldId id="307" r:id="rId7"/>
    <p:sldId id="303" r:id="rId8"/>
    <p:sldId id="304" r:id="rId9"/>
    <p:sldId id="305" r:id="rId10"/>
    <p:sldId id="306" r:id="rId11"/>
    <p:sldId id="310" r:id="rId12"/>
    <p:sldId id="289" r:id="rId13"/>
    <p:sldId id="301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6" autoAdjust="0"/>
    <p:restoredTop sz="94660" autoAdjust="0"/>
  </p:normalViewPr>
  <p:slideViewPr>
    <p:cSldViewPr>
      <p:cViewPr varScale="1">
        <p:scale>
          <a:sx n="91" d="100"/>
          <a:sy n="91" d="100"/>
        </p:scale>
        <p:origin x="81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94"/>
    </p:cViewPr>
  </p:sorterViewPr>
  <p:notesViewPr>
    <p:cSldViewPr>
      <p:cViewPr varScale="1">
        <p:scale>
          <a:sx n="54" d="100"/>
          <a:sy n="54" d="100"/>
        </p:scale>
        <p:origin x="-2861" y="-77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8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1738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216B28CC-29B4-4A75-AA04-F62480341674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3"/>
            <a:ext cx="4028440" cy="351737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658663"/>
            <a:ext cx="4028440" cy="351737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61077D81-0D54-45B9-BD1E-59436885A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2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pPr>
              <a:defRPr/>
            </a:pPr>
            <a:fld id="{408E0D43-C642-4709-B2F7-76EBD5597EA8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3"/>
            <a:ext cx="4028440" cy="3505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3"/>
            <a:ext cx="4028440" cy="3505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pPr>
              <a:defRPr/>
            </a:pPr>
            <a:fld id="{D8F4A654-19F2-43D6-B289-8F94ACD15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95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Recommended forms to be handed out:</a:t>
            </a:r>
          </a:p>
          <a:p>
            <a:r>
              <a:rPr lang="en-US" smtClean="0"/>
              <a:t>	Intake Sheet – 2010 form available on line at IRS.GOV</a:t>
            </a:r>
          </a:p>
          <a:p>
            <a:r>
              <a:rPr lang="en-US" smtClean="0"/>
              <a:t>	IRS Form 1040 - 2010 form available on line at IRS.GOV</a:t>
            </a:r>
          </a:p>
          <a:p>
            <a:r>
              <a:rPr lang="en-US" smtClean="0"/>
              <a:t>	Schedule A -2010 form available on line at IRS.GOV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40DE1A-9BD4-4A78-A8DE-E3669E017A12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915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4A5A75-2B00-4CDD-BFA0-42EA956F594B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7B19A7-011F-4A89-8C6B-5714E9D0D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E0FE-0071-4BA5-B458-08DE9242BF21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1FD3-4C8D-4081-8DB7-B11A35716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9B42E-7C17-4EBD-AC0D-9D37ACFCB231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E6CC-FB97-44E6-9C30-24D18AD75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995B-BFB4-4B12-9831-69449506985D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B3C45-B239-41A6-9338-1C843BC0E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C6DB63-9E5D-4E66-B89C-372FA840DC9D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329D94-E4AF-4598-B386-3417D5EE9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1841-EE74-4381-AECF-F21138B65DD3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7748-0306-4937-BD3F-21F6D60FE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8CAA0B-2C3E-4F80-A724-A5A30B0C492A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CF2893-1859-4A0A-A50C-D6FA158E6F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3C2B9-6E55-480D-9D12-187CACA4C43D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F796-F715-45E8-BD3C-712E8F7D1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0803D3-FAE1-431D-A191-0FBF0ABC1348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C301CD-BE37-4E31-A6A2-F1B5F0738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8059F4-C233-44B1-9B1E-50E6B69EF25B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14072C-C722-4FBC-B203-42D7C532D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DAA693-C72F-4CDA-B261-2CF654F07A41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7E8AD4-4B40-4566-A0B3-5A45C7557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50D53E-E6C7-43B1-A96A-027EAEF9257D}" type="datetimeFigureOut">
              <a:rPr lang="en-US"/>
              <a:pPr>
                <a:defRPr/>
              </a:pPr>
              <a:t>10/29/2015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1194DF-C41A-4286-8FCD-18D70EBC9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096" r:id="rId2"/>
    <p:sldLayoutId id="2147484102" r:id="rId3"/>
    <p:sldLayoutId id="2147484097" r:id="rId4"/>
    <p:sldLayoutId id="2147484103" r:id="rId5"/>
    <p:sldLayoutId id="2147484098" r:id="rId6"/>
    <p:sldLayoutId id="2147484104" r:id="rId7"/>
    <p:sldLayoutId id="2147484105" r:id="rId8"/>
    <p:sldLayoutId id="2147484106" r:id="rId9"/>
    <p:sldLayoutId id="2147484099" r:id="rId10"/>
    <p:sldLayoutId id="21474841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60363"/>
            <a:ext cx="7772400" cy="1471612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Morris County  AARP TaxAide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31925" y="2667000"/>
            <a:ext cx="7407275" cy="19812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TaxWise Familiarization</a:t>
            </a:r>
          </a:p>
          <a:p>
            <a:pPr algn="ctr">
              <a:defRPr/>
            </a:pP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Class 2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562600"/>
          </a:xfrm>
        </p:spPr>
        <p:txBody>
          <a:bodyPr/>
          <a:lstStyle/>
          <a:p>
            <a:r>
              <a:rPr lang="en-US" dirty="0" smtClean="0"/>
              <a:t>Proficiency Part 3 – Due by </a:t>
            </a:r>
            <a:r>
              <a:rPr lang="en-US" dirty="0" smtClean="0"/>
              <a:t>1/22/16</a:t>
            </a:r>
            <a:endParaRPr lang="en-US" dirty="0" smtClean="0"/>
          </a:p>
          <a:p>
            <a:pPr lvl="1"/>
            <a:r>
              <a:rPr lang="en-US" dirty="0" smtClean="0"/>
              <a:t>Complete additional problems that focus on </a:t>
            </a:r>
            <a:r>
              <a:rPr lang="en-US" dirty="0" smtClean="0"/>
              <a:t>2015 </a:t>
            </a:r>
            <a:r>
              <a:rPr lang="en-US" dirty="0" smtClean="0"/>
              <a:t>changes ??</a:t>
            </a:r>
          </a:p>
          <a:p>
            <a:r>
              <a:rPr lang="en-US" dirty="0" smtClean="0"/>
              <a:t>Counselor Workshops January </a:t>
            </a:r>
            <a:r>
              <a:rPr lang="en-US" dirty="0" smtClean="0"/>
              <a:t>25-28  </a:t>
            </a:r>
            <a:endParaRPr lang="en-US" dirty="0" smtClean="0"/>
          </a:p>
          <a:p>
            <a:pPr lvl="1"/>
            <a:r>
              <a:rPr lang="en-US" dirty="0" smtClean="0"/>
              <a:t>Attend 1 of 4 sessions</a:t>
            </a:r>
          </a:p>
          <a:p>
            <a:pPr lvl="1"/>
            <a:r>
              <a:rPr lang="en-US" dirty="0" smtClean="0"/>
              <a:t>Final update on </a:t>
            </a:r>
            <a:r>
              <a:rPr lang="en-US" dirty="0" smtClean="0"/>
              <a:t>2015 </a:t>
            </a:r>
            <a:endParaRPr lang="en-US" dirty="0" smtClean="0"/>
          </a:p>
          <a:p>
            <a:pPr lvl="1"/>
            <a:r>
              <a:rPr lang="en-US" dirty="0" smtClean="0"/>
              <a:t>Update 4012 manual with changes</a:t>
            </a:r>
          </a:p>
          <a:p>
            <a:pPr lvl="1"/>
            <a:r>
              <a:rPr lang="en-US" dirty="0" smtClean="0"/>
              <a:t>Review Proficiency Part 3 Problems in Class</a:t>
            </a:r>
          </a:p>
          <a:p>
            <a:pPr lvl="1"/>
            <a:r>
              <a:rPr lang="en-US" dirty="0" smtClean="0"/>
              <a:t>Last “Spring Training Game” before Opening Day</a:t>
            </a:r>
          </a:p>
          <a:p>
            <a:r>
              <a:rPr lang="en-US" dirty="0" smtClean="0"/>
              <a:t>February 2 – Begin doing 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TaxPrep4Free – Training – </a:t>
            </a:r>
            <a:r>
              <a:rPr lang="en-US" dirty="0" err="1" smtClean="0"/>
              <a:t>TaxLaw</a:t>
            </a:r>
            <a:endParaRPr lang="en-US" dirty="0" smtClean="0"/>
          </a:p>
          <a:p>
            <a:pPr lvl="1"/>
            <a:r>
              <a:rPr lang="en-US" dirty="0" smtClean="0"/>
              <a:t>Read the power point presentations prior to each review session </a:t>
            </a:r>
          </a:p>
          <a:p>
            <a:r>
              <a:rPr lang="en-US" dirty="0" smtClean="0"/>
              <a:t>IRS Publication 4491</a:t>
            </a:r>
          </a:p>
          <a:p>
            <a:pPr lvl="1"/>
            <a:r>
              <a:rPr lang="en-US" dirty="0" smtClean="0"/>
              <a:t>Read lessons prior to each review session </a:t>
            </a:r>
            <a:endParaRPr lang="en-US" dirty="0"/>
          </a:p>
          <a:p>
            <a:r>
              <a:rPr lang="en-US" dirty="0" smtClean="0"/>
              <a:t>IRS Link &amp; Learn training modules</a:t>
            </a:r>
          </a:p>
          <a:p>
            <a:pPr lvl="1"/>
            <a:r>
              <a:rPr lang="en-US" dirty="0" smtClean="0"/>
              <a:t>Link from TP4F web site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Complete lessons prior to each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593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you enter in TWO can be viewed by instructors and mentors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100" y="990600"/>
            <a:ext cx="7499350" cy="3581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Thank you for Volunteering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82E9948AE9143AE9D9858247F17B0B8@Andi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467600" cy="608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9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Agenda Day 2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questions &amp; review stress points of each problem</a:t>
            </a:r>
          </a:p>
          <a:p>
            <a:r>
              <a:rPr lang="en-US" dirty="0" smtClean="0"/>
              <a:t>Familiarization Goals – Did we meet them?</a:t>
            </a:r>
          </a:p>
          <a:p>
            <a:r>
              <a:rPr lang="en-US" dirty="0" smtClean="0"/>
              <a:t>What’s next?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any questions</a:t>
            </a:r>
          </a:p>
          <a:p>
            <a:r>
              <a:rPr lang="en-US" dirty="0" smtClean="0"/>
              <a:t>Discuss stress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Did We Meet Our Goals for Familiarization?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9530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Familiarize students with TaxWise Software prior to  Integrated Tax Law/ TaxWise Training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Open </a:t>
            </a:r>
            <a:r>
              <a:rPr lang="en-US" dirty="0" err="1"/>
              <a:t>TaxWise</a:t>
            </a:r>
            <a:r>
              <a:rPr lang="en-US" dirty="0"/>
              <a:t> Online using user ID and password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Navigate through the software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Start a return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Complete main information sheet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Enter income types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Enter data for certain credits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Transfer of information from federal to NJ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Complete Federal &amp; NJ return</a:t>
            </a:r>
          </a:p>
          <a:p>
            <a:pPr marL="402336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TaxPrep4Free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 instructions to use it adequate?</a:t>
            </a:r>
          </a:p>
          <a:p>
            <a:r>
              <a:rPr lang="en-US" dirty="0" smtClean="0"/>
              <a:t>Was it easy to navigate through?</a:t>
            </a:r>
          </a:p>
          <a:p>
            <a:r>
              <a:rPr lang="en-US" dirty="0" smtClean="0"/>
              <a:t>Did you understand the refund monitors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Did you understand how to use the Screen Shots?</a:t>
            </a:r>
            <a:endParaRPr lang="en-US" dirty="0" smtClean="0"/>
          </a:p>
          <a:p>
            <a:r>
              <a:rPr lang="en-US" dirty="0" smtClean="0"/>
              <a:t>What can we do to improve it?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44562"/>
          </a:xfrm>
        </p:spPr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19200"/>
            <a:ext cx="7499350" cy="5486400"/>
          </a:xfrm>
        </p:spPr>
        <p:txBody>
          <a:bodyPr/>
          <a:lstStyle/>
          <a:p>
            <a:r>
              <a:rPr lang="en-US" sz="2800" dirty="0" smtClean="0"/>
              <a:t>Integrated Tax Law/ TaxWise Training</a:t>
            </a:r>
          </a:p>
          <a:p>
            <a:pPr lvl="1"/>
            <a:r>
              <a:rPr lang="en-US" sz="2400" dirty="0" smtClean="0"/>
              <a:t>Review Classes (</a:t>
            </a:r>
            <a:r>
              <a:rPr lang="en-US" sz="2400" dirty="0" smtClean="0"/>
              <a:t>11/16,11/23,11/30,12/4, 12/8, </a:t>
            </a:r>
            <a:r>
              <a:rPr lang="en-US" sz="2400" dirty="0" smtClean="0"/>
              <a:t>snow day </a:t>
            </a:r>
            <a:r>
              <a:rPr lang="en-US" sz="2400" dirty="0" smtClean="0"/>
              <a:t>12/11) – See the Morris Calendar for times and locations</a:t>
            </a:r>
            <a:endParaRPr lang="en-US" sz="2400" dirty="0" smtClean="0"/>
          </a:p>
          <a:p>
            <a:pPr lvl="2"/>
            <a:r>
              <a:rPr lang="en-US" dirty="0" smtClean="0"/>
              <a:t>Bring all your books &amp; computer to class</a:t>
            </a:r>
          </a:p>
          <a:p>
            <a:pPr lvl="2"/>
            <a:r>
              <a:rPr lang="en-US" dirty="0" smtClean="0"/>
              <a:t>We will</a:t>
            </a:r>
          </a:p>
          <a:p>
            <a:pPr lvl="3"/>
            <a:r>
              <a:rPr lang="en-US" dirty="0" smtClean="0"/>
              <a:t>Answer </a:t>
            </a:r>
            <a:r>
              <a:rPr lang="en-US" dirty="0" smtClean="0"/>
              <a:t>any questions on Tax Law Modules for that day</a:t>
            </a:r>
          </a:p>
          <a:p>
            <a:pPr lvl="3"/>
            <a:r>
              <a:rPr lang="en-US" dirty="0" smtClean="0"/>
              <a:t>Learn how to use IRS Publication 4012</a:t>
            </a:r>
          </a:p>
          <a:p>
            <a:pPr lvl="3"/>
            <a:r>
              <a:rPr lang="en-US" dirty="0" smtClean="0"/>
              <a:t>Test your knowledge with review questions</a:t>
            </a:r>
          </a:p>
          <a:p>
            <a:pPr lvl="3"/>
            <a:r>
              <a:rPr lang="en-US" dirty="0" smtClean="0"/>
              <a:t>Kent Problem (TP4F Web Site)</a:t>
            </a:r>
          </a:p>
          <a:p>
            <a:pPr lvl="3"/>
            <a:r>
              <a:rPr lang="en-US" dirty="0" smtClean="0"/>
              <a:t>Voluntary walk-in workshops</a:t>
            </a:r>
          </a:p>
          <a:p>
            <a:pPr lvl="3"/>
            <a:r>
              <a:rPr lang="en-US" dirty="0" smtClean="0"/>
              <a:t>See handout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Proficiency Part 1 – </a:t>
            </a:r>
            <a:r>
              <a:rPr lang="en-US" dirty="0" smtClean="0"/>
              <a:t>2014 </a:t>
            </a:r>
            <a:r>
              <a:rPr lang="en-US" dirty="0" smtClean="0"/>
              <a:t>problems (3 or 4)</a:t>
            </a:r>
          </a:p>
          <a:p>
            <a:pPr lvl="1"/>
            <a:r>
              <a:rPr lang="en-US" dirty="0" smtClean="0"/>
              <a:t>They will be posted on the TP4F web site</a:t>
            </a:r>
          </a:p>
          <a:p>
            <a:pPr lvl="1"/>
            <a:r>
              <a:rPr lang="en-US" dirty="0" smtClean="0"/>
              <a:t>Federal &amp; New Jersey</a:t>
            </a:r>
          </a:p>
          <a:p>
            <a:pPr lvl="1"/>
            <a:r>
              <a:rPr lang="en-US" dirty="0"/>
              <a:t>You will be assigned to a mentor (different than coach</a:t>
            </a:r>
            <a:r>
              <a:rPr lang="en-US" dirty="0" smtClean="0"/>
              <a:t>) who will review your work</a:t>
            </a:r>
            <a:endParaRPr lang="en-US" dirty="0"/>
          </a:p>
          <a:p>
            <a:pPr lvl="1"/>
            <a:r>
              <a:rPr lang="en-US" dirty="0" smtClean="0"/>
              <a:t>Completed and reviewed by mentor by </a:t>
            </a:r>
            <a:r>
              <a:rPr lang="en-US" dirty="0" smtClean="0"/>
              <a:t>12/23</a:t>
            </a:r>
            <a:endParaRPr lang="en-US" dirty="0" smtClean="0"/>
          </a:p>
          <a:p>
            <a:pPr lvl="1"/>
            <a:r>
              <a:rPr lang="en-US" dirty="0" smtClean="0"/>
              <a:t>Suggest you do not start until training is complete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/>
          <a:lstStyle/>
          <a:p>
            <a:r>
              <a:rPr lang="en-US" dirty="0" smtClean="0"/>
              <a:t>What’s Next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638800"/>
          </a:xfrm>
        </p:spPr>
        <p:txBody>
          <a:bodyPr/>
          <a:lstStyle/>
          <a:p>
            <a:r>
              <a:rPr lang="en-US" sz="2800" dirty="0" smtClean="0"/>
              <a:t>All Volunteer Meeting on </a:t>
            </a:r>
            <a:r>
              <a:rPr lang="en-US" sz="2800" dirty="0" smtClean="0"/>
              <a:t>12/15</a:t>
            </a:r>
            <a:endParaRPr lang="en-US" sz="2800" dirty="0" smtClean="0"/>
          </a:p>
          <a:p>
            <a:pPr lvl="1"/>
            <a:r>
              <a:rPr lang="en-US" dirty="0" smtClean="0"/>
              <a:t>Welcome to all volunteers</a:t>
            </a:r>
          </a:p>
          <a:p>
            <a:pPr lvl="1"/>
            <a:r>
              <a:rPr lang="en-US" dirty="0" smtClean="0"/>
              <a:t>Awards &amp; recognition for </a:t>
            </a:r>
            <a:r>
              <a:rPr lang="en-US" dirty="0" smtClean="0"/>
              <a:t>2015</a:t>
            </a:r>
            <a:endParaRPr lang="en-US" dirty="0" smtClean="0"/>
          </a:p>
          <a:p>
            <a:pPr lvl="1"/>
            <a:r>
              <a:rPr lang="en-US" dirty="0" smtClean="0"/>
              <a:t>What is new in Tax Law and TaxWise for TY </a:t>
            </a:r>
            <a:r>
              <a:rPr lang="en-US" dirty="0" smtClean="0"/>
              <a:t>2015 </a:t>
            </a:r>
            <a:endParaRPr lang="en-US" dirty="0" smtClean="0"/>
          </a:p>
          <a:p>
            <a:pPr lvl="1"/>
            <a:r>
              <a:rPr lang="en-US" dirty="0" smtClean="0"/>
              <a:t>Online IRS test procedure</a:t>
            </a:r>
          </a:p>
          <a:p>
            <a:r>
              <a:rPr lang="en-US" sz="2800" dirty="0" smtClean="0"/>
              <a:t>Begin working on IRS Test (based on </a:t>
            </a:r>
            <a:r>
              <a:rPr lang="en-US" sz="2800" dirty="0" smtClean="0"/>
              <a:t>2015 </a:t>
            </a:r>
            <a:r>
              <a:rPr lang="en-US" sz="2800" dirty="0" smtClean="0"/>
              <a:t>tax law)</a:t>
            </a:r>
          </a:p>
          <a:p>
            <a:r>
              <a:rPr lang="en-US" sz="2800" dirty="0" smtClean="0"/>
              <a:t>Proficiency Part 2 – IRS Test</a:t>
            </a:r>
          </a:p>
          <a:p>
            <a:pPr lvl="1"/>
            <a:r>
              <a:rPr lang="en-US" dirty="0" smtClean="0"/>
              <a:t>Pass the IRS Test by </a:t>
            </a:r>
            <a:r>
              <a:rPr lang="en-US" dirty="0" smtClean="0"/>
              <a:t>1/6/2016</a:t>
            </a:r>
            <a:endParaRPr lang="en-US" dirty="0" smtClean="0"/>
          </a:p>
          <a:p>
            <a:r>
              <a:rPr lang="en-US" sz="2800" dirty="0" smtClean="0"/>
              <a:t>All Volunteer Meeting </a:t>
            </a:r>
            <a:r>
              <a:rPr lang="en-US" sz="2800" dirty="0" smtClean="0"/>
              <a:t>1/15/16 </a:t>
            </a:r>
            <a:r>
              <a:rPr lang="en-US" sz="2800" dirty="0" smtClean="0"/>
              <a:t>– NJ </a:t>
            </a:r>
            <a:r>
              <a:rPr lang="en-US" sz="2800" dirty="0" smtClean="0"/>
              <a:t>State – Site assignment given out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lnDef>
      <a:spPr>
        <a:ln w="60325">
          <a:solidFill>
            <a:schemeClr val="accent3">
              <a:lumMod val="50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2014</TotalTime>
  <Words>470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Verdana</vt:lpstr>
      <vt:lpstr>Wingdings 2</vt:lpstr>
      <vt:lpstr>Solstice</vt:lpstr>
      <vt:lpstr>Morris County  AARP TaxAide</vt:lpstr>
      <vt:lpstr>PowerPoint Presentation</vt:lpstr>
      <vt:lpstr>Agenda Day 2</vt:lpstr>
      <vt:lpstr>Questions &amp; Review</vt:lpstr>
      <vt:lpstr>Did We Meet Our Goals for Familiarization?</vt:lpstr>
      <vt:lpstr>TaxPrep4Free</vt:lpstr>
      <vt:lpstr>What’s Next</vt:lpstr>
      <vt:lpstr>What’s Next Continued</vt:lpstr>
      <vt:lpstr>What’s Next Continued</vt:lpstr>
      <vt:lpstr>What’s Next Continued</vt:lpstr>
      <vt:lpstr>Training Resources</vt:lpstr>
      <vt:lpstr>Caution</vt:lpstr>
      <vt:lpstr>Thank you for Volunteering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1040 Page 1 Taxpayer Information</dc:title>
  <dc:creator>Harry</dc:creator>
  <cp:lastModifiedBy>Harry Bonfanti</cp:lastModifiedBy>
  <cp:revision>151</cp:revision>
  <cp:lastPrinted>2014-11-04T01:09:22Z</cp:lastPrinted>
  <dcterms:created xsi:type="dcterms:W3CDTF">2009-09-29T18:46:33Z</dcterms:created>
  <dcterms:modified xsi:type="dcterms:W3CDTF">2015-10-29T10:44:47Z</dcterms:modified>
</cp:coreProperties>
</file>